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8" r:id="rId4"/>
    <p:sldId id="269" r:id="rId5"/>
    <p:sldId id="270" r:id="rId6"/>
    <p:sldId id="271" r:id="rId7"/>
    <p:sldId id="272" r:id="rId8"/>
    <p:sldId id="257" r:id="rId9"/>
    <p:sldId id="259" r:id="rId10"/>
    <p:sldId id="261" r:id="rId11"/>
    <p:sldId id="262" r:id="rId12"/>
    <p:sldId id="266" r:id="rId13"/>
    <p:sldId id="267" r:id="rId14"/>
    <p:sldId id="277" r:id="rId15"/>
    <p:sldId id="280" r:id="rId16"/>
    <p:sldId id="283" r:id="rId17"/>
    <p:sldId id="273" r:id="rId18"/>
    <p:sldId id="275" r:id="rId19"/>
    <p:sldId id="282" r:id="rId20"/>
    <p:sldId id="276" r:id="rId21"/>
    <p:sldId id="281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91310" autoAdjust="0"/>
  </p:normalViewPr>
  <p:slideViewPr>
    <p:cSldViewPr>
      <p:cViewPr>
        <p:scale>
          <a:sx n="80" d="100"/>
          <a:sy n="80" d="100"/>
        </p:scale>
        <p:origin x="-10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87;&#1088;&#1077;&#1076;&#1077;&#1083;&#1077;&#1085;&#1080;&#1077;%20&#1082;&#1086;&#1085;&#1089;&#1091;&#1083;&#1100;&#1090;&#1072;&#1094;&#1080;&#1081;%20&#1076;&#1077;&#1082;&#1072;&#1073;&#1088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87;&#1088;&#1077;&#1076;&#1077;&#1083;&#1077;&#1085;&#1080;&#1077;%20&#1082;&#1086;&#1085;&#1089;&#1091;&#1083;&#1100;&#1090;&#1072;&#1094;&#1080;&#1081;%20&#1076;&#1077;&#1082;&#1072;&#1073;&#1088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87;&#1088;&#1077;&#1076;&#1077;&#1083;&#1077;&#1085;&#1080;&#1077;%20&#1082;&#1086;&#1085;&#1089;&#1091;&#1083;&#1100;&#1090;&#1072;&#1094;&#1080;&#1081;%20&#1076;&#1077;&#1082;&#1072;&#1073;&#1088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87;&#1088;&#1077;&#1076;&#1077;&#1083;&#1077;&#1085;&#1080;&#1077;%20&#1082;&#1086;&#1085;&#1089;&#1091;&#1083;&#1100;&#1090;&#1072;&#1094;&#1080;&#1081;%20&#1076;&#1077;&#1082;&#1072;&#1073;&#1088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87;&#1088;&#1077;&#1076;&#1077;&#1083;&#1077;&#1085;&#1080;&#1077;%20&#1082;&#1086;&#1085;&#1089;&#1091;&#1083;&#1100;&#1090;&#1072;&#1094;&#1080;&#1081;%20&#1076;&#1077;&#1082;&#1072;&#1073;&#1088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B0-42E7-9180-2014245FB5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B0-42E7-9180-2014245FB5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B0-42E7-9180-2014245FB5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B0-42E7-9180-2014245FB5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B0-42E7-9180-2014245FB5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B0-42E7-9180-2014245FB5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B0-42E7-9180-2014245FB5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1B0-42E7-9180-2014245FB5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1B0-42E7-9180-2014245FB56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1B0-42E7-9180-2014245FB56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1B0-42E7-9180-2014245FB561}"/>
              </c:ext>
            </c:extLst>
          </c:dPt>
          <c:dLbls>
            <c:dLbl>
              <c:idx val="0"/>
              <c:layout>
                <c:manualLayout>
                  <c:x val="3.6869990068808998E-3"/>
                  <c:y val="-6.21338877057409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0-42E7-9180-2014245FB561}"/>
                </c:ext>
              </c:extLst>
            </c:dLbl>
            <c:dLbl>
              <c:idx val="1"/>
              <c:layout>
                <c:manualLayout>
                  <c:x val="3.8378245371355611E-2"/>
                  <c:y val="-1.1790807883290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0-42E7-9180-2014245FB561}"/>
                </c:ext>
              </c:extLst>
            </c:dLbl>
            <c:dLbl>
              <c:idx val="2"/>
              <c:layout>
                <c:manualLayout>
                  <c:x val="2.2034871499186173E-2"/>
                  <c:y val="-4.049597248619784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0411358763220966E-2"/>
                  <c:y val="-3.82041210365945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0-42E7-9180-2014245FB561}"/>
                </c:ext>
              </c:extLst>
            </c:dLbl>
            <c:dLbl>
              <c:idx val="4"/>
              <c:layout>
                <c:manualLayout>
                  <c:x val="-2.2790801035454094E-2"/>
                  <c:y val="-2.97812773403324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B0-42E7-9180-2014245FB561}"/>
                </c:ext>
              </c:extLst>
            </c:dLbl>
            <c:dLbl>
              <c:idx val="6"/>
              <c:layout>
                <c:manualLayout>
                  <c:x val="-1.9314462122440644E-3"/>
                  <c:y val="-1.1196669381844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B0-42E7-9180-2014245FB561}"/>
                </c:ext>
              </c:extLst>
            </c:dLbl>
            <c:dLbl>
              <c:idx val="10"/>
              <c:layout>
                <c:manualLayout>
                  <c:x val="-4.9673246080726404E-3"/>
                  <c:y val="-4.6923015329178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1B0-42E7-9180-2014245FB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Регионы!$A$2:$A$8</c:f>
              <c:strCache>
                <c:ptCount val="7"/>
                <c:pt idx="0">
                  <c:v>Балашихинское з.о.</c:v>
                </c:pt>
                <c:pt idx="1">
                  <c:v>Домодеовское з.о.</c:v>
                </c:pt>
                <c:pt idx="2">
                  <c:v>Дубненское з.о.</c:v>
                </c:pt>
                <c:pt idx="3">
                  <c:v>Зарайское з.о.</c:v>
                </c:pt>
                <c:pt idx="4">
                  <c:v>Звенигородское з.о.</c:v>
                </c:pt>
                <c:pt idx="5">
                  <c:v>Люберецкое з.о.</c:v>
                </c:pt>
                <c:pt idx="6">
                  <c:v>Мытищинское з.о.</c:v>
                </c:pt>
              </c:strCache>
            </c:strRef>
          </c:cat>
          <c:val>
            <c:numRef>
              <c:f>Регионы!$B$2:$B$8</c:f>
              <c:numCache>
                <c:formatCode>0</c:formatCode>
                <c:ptCount val="7"/>
                <c:pt idx="0">
                  <c:v>6478</c:v>
                </c:pt>
                <c:pt idx="1">
                  <c:v>3181</c:v>
                </c:pt>
                <c:pt idx="2">
                  <c:v>1412</c:v>
                </c:pt>
                <c:pt idx="3">
                  <c:v>2920</c:v>
                </c:pt>
                <c:pt idx="4">
                  <c:v>2023</c:v>
                </c:pt>
                <c:pt idx="5">
                  <c:v>1387</c:v>
                </c:pt>
                <c:pt idx="6">
                  <c:v>3099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1B0-42E7-9180-2014245FB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484266116025457E-2"/>
          <c:y val="0.29729922445256374"/>
          <c:w val="0.8492124832367145"/>
          <c:h val="0.51423510599488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0-4B37-991D-4517B61813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0-4B37-991D-4517B61813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0-4B37-991D-4517B61813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80-4B37-991D-4517B61813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0-4B37-991D-4517B6181380}"/>
              </c:ext>
            </c:extLst>
          </c:dPt>
          <c:dLbls>
            <c:dLbl>
              <c:idx val="0"/>
              <c:layout>
                <c:manualLayout>
                  <c:x val="1.5843665837895409E-2"/>
                  <c:y val="-3.03695181276556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395653356523601E-3"/>
                  <c:y val="0.215302707354493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0-4B37-991D-4517B6181380}"/>
                </c:ext>
              </c:extLst>
            </c:dLbl>
            <c:dLbl>
              <c:idx val="2"/>
              <c:layout>
                <c:manualLayout>
                  <c:x val="5.5272833669822111E-3"/>
                  <c:y val="4.264654060696890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dirty="0"/>
                      <a:t>одители  (законные представители) детей дошкольного </a:t>
                    </a:r>
                    <a:r>
                      <a:rPr lang="ru-RU" dirty="0" smtClean="0"/>
                      <a:t>возраста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от 3 до 7 лет
46%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0-4B37-991D-4517B6181380}"/>
                </c:ext>
              </c:extLst>
            </c:dLbl>
            <c:dLbl>
              <c:idx val="3"/>
              <c:layout>
                <c:manualLayout>
                  <c:x val="-5.3088330223844869E-2"/>
                  <c:y val="6.973879811322134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dirty="0" smtClean="0"/>
                      <a:t>одители  </a:t>
                    </a:r>
                    <a:r>
                      <a:rPr lang="ru-RU" dirty="0"/>
                      <a:t>(законные представители) детей раннего дошкольного возраста </a:t>
                    </a:r>
                    <a:endParaRPr lang="ru-RU" dirty="0" smtClean="0"/>
                  </a:p>
                  <a:p>
                    <a:r>
                      <a:rPr lang="ru-RU" dirty="0" smtClean="0"/>
                      <a:t>от </a:t>
                    </a:r>
                    <a:r>
                      <a:rPr lang="ru-RU" dirty="0"/>
                      <a:t>0 до 3 лет
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80-4B37-991D-4517B6181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'Категории проблем'!$A$2:$A$6</c:f>
              <c:strCache>
                <c:ptCount val="5"/>
                <c:pt idx="0">
                  <c:v>Граждане , желающие принять в семью детей, оставшихся без попечения родителей, и граждане, принявшие в семью детей, оставшихся без попечения родителей</c:v>
                </c:pt>
                <c:pt idx="1">
                  <c:v>Другие категории родителей при наличии проблем в обучении, поведении, развитии и социализации детей от 0 до 18 лет</c:v>
                </c:pt>
                <c:pt idx="2">
                  <c:v>Родители  (законные представители) детей дошкольного возраста от 3 до 7 лет</c:v>
                </c:pt>
                <c:pt idx="3">
                  <c:v>Родители  (законные представители) детей раннего дошкольного возраста от 0 до 3 лет</c:v>
                </c:pt>
                <c:pt idx="4">
                  <c:v>Родители  (законные представители) детей с инвалидностью и ограниченными возможностями здоровья</c:v>
                </c:pt>
              </c:strCache>
            </c:strRef>
          </c:cat>
          <c:val>
            <c:numRef>
              <c:f>'Категории проблем'!$B$2:$B$6</c:f>
              <c:numCache>
                <c:formatCode>0</c:formatCode>
                <c:ptCount val="5"/>
                <c:pt idx="0">
                  <c:v>1601</c:v>
                </c:pt>
                <c:pt idx="1">
                  <c:v>6806</c:v>
                </c:pt>
                <c:pt idx="2">
                  <c:v>9367</c:v>
                </c:pt>
                <c:pt idx="3">
                  <c:v>1882</c:v>
                </c:pt>
                <c:pt idx="4">
                  <c:v>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0-4B37-991D-4517B6181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4B-4F0A-9BCE-77F783640F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04B-4F0A-9BCE-77F783640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6C-45BC-ACEA-17407E533A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6C-45BC-ACEA-17407E533A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6C-45BC-ACEA-17407E533A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B6C-45BC-ACEA-17407E533A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B6C-45BC-ACEA-17407E533A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B6C-45BC-ACEA-17407E533A4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04B-4F0A-9BCE-77F783640F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6C-45BC-ACEA-17407E533A4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4B-4F0A-9BCE-77F783640FC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0CB-42BD-8007-4F345E28EA0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FB6C-45BC-ACEA-17407E533A4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0CB-42BD-8007-4F345E28EA05}"/>
              </c:ext>
            </c:extLst>
          </c:dPt>
          <c:dLbls>
            <c:dLbl>
              <c:idx val="0"/>
              <c:layout>
                <c:manualLayout>
                  <c:x val="2.3598369889808363E-2"/>
                  <c:y val="-1.7645937238204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4B-4F0A-9BCE-77F783640FC9}"/>
                </c:ext>
              </c:extLst>
            </c:dLbl>
            <c:dLbl>
              <c:idx val="1"/>
              <c:layout>
                <c:manualLayout>
                  <c:x val="-2.5755659907664829E-2"/>
                  <c:y val="-7.61418776292123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4B-4F0A-9BCE-77F783640FC9}"/>
                </c:ext>
              </c:extLst>
            </c:dLbl>
            <c:dLbl>
              <c:idx val="3"/>
              <c:layout>
                <c:manualLayout>
                  <c:x val="0"/>
                  <c:y val="-0.14222894152901924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Эмоционально-волевое </a:t>
                    </a:r>
                  </a:p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ребенка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360774121636757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1912633115374296"/>
                  <c:y val="9.98757826321535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4B-4F0A-9BCE-77F783640FC9}"/>
                </c:ext>
              </c:extLst>
            </c:dLbl>
            <c:dLbl>
              <c:idx val="11"/>
              <c:layout>
                <c:manualLayout>
                  <c:x val="-0.10489926210384638"/>
                  <c:y val="-0.100744061470647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0.14788687309356602"/>
                  <c:y val="-0.163217752386617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B6C-45BC-ACEA-17407E533A4C}"/>
                </c:ext>
              </c:extLst>
            </c:dLbl>
            <c:dLbl>
              <c:idx val="13"/>
              <c:layout>
                <c:manualLayout>
                  <c:x val="0.16095524905247321"/>
                  <c:y val="-1.88618306674633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Проблемы!$A$2:$A$15</c:f>
              <c:strCache>
                <c:ptCount val="14"/>
                <c:pt idx="0">
                  <c:v>Формирование, развитие и коррекция речевого развития ребенка</c:v>
                </c:pt>
                <c:pt idx="1">
                  <c:v>Познавательное развитие ребенка</c:v>
                </c:pt>
                <c:pt idx="2">
                  <c:v>Режим дня ребенка: воспитание, обучение и развитие в детском саду</c:v>
                </c:pt>
                <c:pt idx="3">
                  <c:v>Эмоционально-волевое развитие ребенка</c:v>
                </c:pt>
                <c:pt idx="4">
                  <c:v>Воспитание и развитие детей дошкольного и школьного возраста</c:v>
                </c:pt>
                <c:pt idx="5">
                  <c:v>Возрастные особенности детей</c:v>
                </c:pt>
                <c:pt idx="6">
                  <c:v>Родители  (законные представители) детей с инвалидностью и ограниченными возможностями здоровья</c:v>
                </c:pt>
                <c:pt idx="7">
                  <c:v>Межличностные отношения «ребенок-ребенок», «ребенок-взрослый»</c:v>
                </c:pt>
                <c:pt idx="8">
                  <c:v>Развитие познавательных процессов ребёнка (памяти, внимания, мышления)</c:v>
                </c:pt>
                <c:pt idx="9">
                  <c:v>Эффективные навыки взаимодействия с детьми</c:v>
                </c:pt>
                <c:pt idx="10">
                  <c:v>Преодоление личностных трудностей ребенка (тревожность, неуверенность, перфекционизм, инфантилизм и пр.)</c:v>
                </c:pt>
                <c:pt idx="11">
                  <c:v>Значение игр и игрушек в жизни ребенка</c:v>
                </c:pt>
                <c:pt idx="12">
                  <c:v>Развивающая предметно -пространственная среда дома и в детском саду</c:v>
                </c:pt>
                <c:pt idx="13">
                  <c:v>Иное</c:v>
                </c:pt>
              </c:strCache>
            </c:strRef>
          </c:cat>
          <c:val>
            <c:numRef>
              <c:f>Проблемы!$B$2:$B$15</c:f>
              <c:numCache>
                <c:formatCode>#,##0</c:formatCode>
                <c:ptCount val="14"/>
                <c:pt idx="0">
                  <c:v>2781</c:v>
                </c:pt>
                <c:pt idx="1">
                  <c:v>1609</c:v>
                </c:pt>
                <c:pt idx="2">
                  <c:v>1045</c:v>
                </c:pt>
                <c:pt idx="3">
                  <c:v>1000</c:v>
                </c:pt>
                <c:pt idx="4" formatCode="0">
                  <c:v>879</c:v>
                </c:pt>
                <c:pt idx="5">
                  <c:v>1082</c:v>
                </c:pt>
                <c:pt idx="6" formatCode="0">
                  <c:v>844</c:v>
                </c:pt>
                <c:pt idx="7" formatCode="0">
                  <c:v>724</c:v>
                </c:pt>
                <c:pt idx="8" formatCode="0">
                  <c:v>694</c:v>
                </c:pt>
                <c:pt idx="9" formatCode="0">
                  <c:v>602</c:v>
                </c:pt>
                <c:pt idx="10" formatCode="0">
                  <c:v>593</c:v>
                </c:pt>
                <c:pt idx="11" formatCode="0">
                  <c:v>554</c:v>
                </c:pt>
                <c:pt idx="12" formatCode="0">
                  <c:v>515</c:v>
                </c:pt>
                <c:pt idx="13" formatCode="0">
                  <c:v>7578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B-4F0A-9BCE-77F783640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3D-410B-B196-DEC5DBB6A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3D-410B-B196-DEC5DBB6A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3D-410B-B196-DEC5DBB6A2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3D-410B-B196-DEC5DBB6A2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3D-410B-B196-DEC5DBB6A2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3D-410B-B196-DEC5DBB6A2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C3D-410B-B196-DEC5DBB6A2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C3D-410B-B196-DEC5DBB6A2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C3D-410B-B196-DEC5DBB6A27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C3D-410B-B196-DEC5DBB6A27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C3D-410B-B196-DEC5DBB6A27F}"/>
              </c:ext>
            </c:extLst>
          </c:dPt>
          <c:dLbls>
            <c:dLbl>
              <c:idx val="0"/>
              <c:layout>
                <c:manualLayout>
                  <c:x val="3.6869990068809015E-3"/>
                  <c:y val="-6.2133887705740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3D-410B-B196-DEC5DBB6A27F}"/>
                </c:ext>
              </c:extLst>
            </c:dLbl>
            <c:dLbl>
              <c:idx val="1"/>
              <c:layout>
                <c:manualLayout>
                  <c:x val="3.8378245371355611E-2"/>
                  <c:y val="-1.1790807883290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3D-410B-B196-DEC5DBB6A27F}"/>
                </c:ext>
              </c:extLst>
            </c:dLbl>
            <c:dLbl>
              <c:idx val="2"/>
              <c:layout>
                <c:manualLayout>
                  <c:x val="-4.3274593536219867E-2"/>
                  <c:y val="3.46466346879054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3D-410B-B196-DEC5DBB6A27F}"/>
                </c:ext>
              </c:extLst>
            </c:dLbl>
            <c:dLbl>
              <c:idx val="3"/>
              <c:layout>
                <c:manualLayout>
                  <c:x val="-7.0411358763220966E-2"/>
                  <c:y val="-3.82041210365945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3D-410B-B196-DEC5DBB6A27F}"/>
                </c:ext>
              </c:extLst>
            </c:dLbl>
            <c:dLbl>
              <c:idx val="4"/>
              <c:layout>
                <c:manualLayout>
                  <c:x val="-2.2790801035454094E-2"/>
                  <c:y val="-2.97812773403324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3D-410B-B196-DEC5DBB6A27F}"/>
                </c:ext>
              </c:extLst>
            </c:dLbl>
            <c:dLbl>
              <c:idx val="10"/>
              <c:layout>
                <c:manualLayout>
                  <c:x val="-4.9673246080726404E-3"/>
                  <c:y val="-4.6923015329178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C3D-410B-B196-DEC5DBB6A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'Содеражние консультации'!$A$2:$A$5</c:f>
              <c:strCache>
                <c:ptCount val="4"/>
                <c:pt idx="0">
                  <c:v>Диагностическое обследование</c:v>
                </c:pt>
                <c:pt idx="1">
                  <c:v>Обучение родителей</c:v>
                </c:pt>
                <c:pt idx="2">
                  <c:v>Информационная помощь</c:v>
                </c:pt>
                <c:pt idx="3">
                  <c:v>Методическая помощь</c:v>
                </c:pt>
              </c:strCache>
            </c:strRef>
          </c:cat>
          <c:val>
            <c:numRef>
              <c:f>'Содеражние консультации'!$B$2:$B$5</c:f>
              <c:numCache>
                <c:formatCode>#,##0</c:formatCode>
                <c:ptCount val="4"/>
                <c:pt idx="0">
                  <c:v>2175</c:v>
                </c:pt>
                <c:pt idx="1">
                  <c:v>4214</c:v>
                </c:pt>
                <c:pt idx="2">
                  <c:v>11663</c:v>
                </c:pt>
                <c:pt idx="3">
                  <c:v>2448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C3D-410B-B196-DEC5DBB6A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E-4B2E-80DA-112C87C502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E-4B2E-80DA-112C87C502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E-4B2E-80DA-112C87C502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7E-4B2E-80DA-112C87C502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7E-4B2E-80DA-112C87C502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7E-4B2E-80DA-112C87C502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7E-4B2E-80DA-112C87C502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7E-4B2E-80DA-112C87C5029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7E-4B2E-80DA-112C87C5029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97E-4B2E-80DA-112C87C5029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7E-4B2E-80DA-112C87C5029F}"/>
              </c:ext>
            </c:extLst>
          </c:dPt>
          <c:dLbls>
            <c:dLbl>
              <c:idx val="0"/>
              <c:layout>
                <c:manualLayout>
                  <c:x val="3.6870334000012011E-3"/>
                  <c:y val="1.53964588144726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"</a:t>
                    </a:r>
                    <a:r>
                      <a:rPr lang="en-US" b="1" dirty="0"/>
                      <a:t>4"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7E-4B2E-80DA-112C87C5029F}"/>
                </c:ext>
              </c:extLst>
            </c:dLbl>
            <c:dLbl>
              <c:idx val="1"/>
              <c:layout>
                <c:manualLayout>
                  <c:x val="3.8378245371355611E-2"/>
                  <c:y val="-1.1790807883290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7E-4B2E-80DA-112C87C5029F}"/>
                </c:ext>
              </c:extLst>
            </c:dLbl>
            <c:dLbl>
              <c:idx val="10"/>
              <c:layout>
                <c:manualLayout>
                  <c:x val="-4.9673246080726404E-3"/>
                  <c:y val="-4.6923015329178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7E-4B2E-80DA-112C87C50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Оценка!$A$2:$A$3</c:f>
              <c:strCache>
                <c:ptCount val="2"/>
                <c:pt idx="0">
                  <c:v>"4"</c:v>
                </c:pt>
                <c:pt idx="1">
                  <c:v>"5"</c:v>
                </c:pt>
              </c:strCache>
            </c:strRef>
          </c:cat>
          <c:val>
            <c:numRef>
              <c:f>Оценка!$B$2:$B$3</c:f>
              <c:numCache>
                <c:formatCode>#,##0</c:formatCode>
                <c:ptCount val="2"/>
                <c:pt idx="0" formatCode="0">
                  <c:v>1048</c:v>
                </c:pt>
                <c:pt idx="1">
                  <c:v>19452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97E-4B2E-80DA-112C87C50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1AD7-302D-4D9C-A83C-DEFDE467BDDC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721F1-3F86-4066-ADC6-B8C736F58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3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1F1-3F86-4066-ADC6-B8C736F58E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1F1-3F86-4066-ADC6-B8C736F58E2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prmo.ggt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5544616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</a:t>
            </a:r>
            <a:br>
              <a:rPr lang="ru-RU" dirty="0" smtClean="0"/>
            </a:br>
            <a:r>
              <a:rPr lang="ru-RU" dirty="0" smtClean="0"/>
              <a:t>распределенный центр консультирования родителей </a:t>
            </a:r>
            <a:br>
              <a:rPr lang="ru-RU" dirty="0" smtClean="0"/>
            </a:br>
            <a:r>
              <a:rPr lang="ru-RU" dirty="0" smtClean="0"/>
              <a:t>Московской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5616624" cy="720080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ГОУ ВО МО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«Государственный гуманитарно-технологический университет»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НАЦПРОЕКТ\прзентации фото\лого-с-текстом-на-прозрачном-фоне.png"/>
          <p:cNvPicPr>
            <a:picLocks noChangeAspect="1" noChangeArrowheads="1"/>
          </p:cNvPicPr>
          <p:nvPr/>
        </p:nvPicPr>
        <p:blipFill>
          <a:blip r:embed="rId2" cstate="print"/>
          <a:srcRect l="6604" t="20604" r="6445" b="40764"/>
          <a:stretch>
            <a:fillRect/>
          </a:stretch>
        </p:blipFill>
        <p:spPr bwMode="auto">
          <a:xfrm>
            <a:off x="1475656" y="4869160"/>
            <a:ext cx="3033939" cy="1152128"/>
          </a:xfrm>
          <a:prstGeom prst="rect">
            <a:avLst/>
          </a:prstGeom>
          <a:noFill/>
        </p:spPr>
      </p:pic>
      <p:pic>
        <p:nvPicPr>
          <p:cNvPr id="1027" name="Picture 3" descr="C:\Users\user\Desktop\НАЦПРОЕКТ\НУЖНО НАЦПРОЕКТ\Буклет тройной для отчета.jpg"/>
          <p:cNvPicPr>
            <a:picLocks noChangeAspect="1" noChangeArrowheads="1"/>
          </p:cNvPicPr>
          <p:nvPr/>
        </p:nvPicPr>
        <p:blipFill>
          <a:blip r:embed="rId3" cstate="print"/>
          <a:srcRect l="65958"/>
          <a:stretch>
            <a:fillRect/>
          </a:stretch>
        </p:blipFill>
        <p:spPr bwMode="auto">
          <a:xfrm>
            <a:off x="5864085" y="0"/>
            <a:ext cx="3279915" cy="6858000"/>
          </a:xfrm>
          <a:prstGeom prst="rect">
            <a:avLst/>
          </a:prstGeom>
          <a:noFill/>
        </p:spPr>
      </p:pic>
      <p:pic>
        <p:nvPicPr>
          <p:cNvPr id="6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610101" cy="8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28794" y="6143644"/>
            <a:ext cx="228598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7128792" cy="590314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Всероссийская конференция по вопросам семейного воспитания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родительского просвещения «Школа одаренных родителей»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720080"/>
          </a:xfrm>
        </p:spPr>
        <p:txBody>
          <a:bodyPr>
            <a:norm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Секция-презентация практик победителей  Всероссийского конкурса образовательных организаций на лучшую организованную работу с родителями и Всероссийского конкурса Центров и программ родительского просвещения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29322" y="571480"/>
            <a:ext cx="2376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22 октября 2019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71462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Новые технологические решения регионального проекта «Поддержка семей, имеющих детей»: Распределенный центр консультирования родителей Московской области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643314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Яковлева </a:t>
            </a:r>
            <a:r>
              <a:rPr lang="ru-RU" sz="12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Элина</a:t>
            </a:r>
            <a:r>
              <a:rPr lang="ru-RU" sz="1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Николаевна- </a:t>
            </a:r>
            <a:r>
              <a:rPr lang="ru-RU" sz="12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проректор по научной работе 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ГОУ ВО МО «Государственный гуманитарно-технологический университет»</a:t>
            </a:r>
            <a:endParaRPr lang="ru-RU" sz="1200" i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322" y="571480"/>
            <a:ext cx="29289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898047" y="214290"/>
            <a:ext cx="324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конференция </a:t>
            </a:r>
            <a:endParaRPr lang="ru-RU" dirty="0"/>
          </a:p>
        </p:txBody>
      </p:sp>
      <p:pic>
        <p:nvPicPr>
          <p:cNvPr id="4098" name="Picture 2" descr="C:\Users\user\Desktop\НАЦПРОЕКТ\25-26 сентября ВСЕРОССИЙСКАЯ КОНФЕРЕНЦИЯ\P_20191022_1002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-3081" t="23828" r="-4746" b="15014"/>
          <a:stretch>
            <a:fillRect/>
          </a:stretch>
        </p:blipFill>
        <p:spPr bwMode="auto">
          <a:xfrm>
            <a:off x="428596" y="4357694"/>
            <a:ext cx="2304256" cy="2273238"/>
          </a:xfrm>
          <a:prstGeom prst="rect">
            <a:avLst/>
          </a:prstGeom>
          <a:noFill/>
        </p:spPr>
      </p:pic>
      <p:pic>
        <p:nvPicPr>
          <p:cNvPr id="4099" name="Picture 3" descr="C:\Users\user\Desktop\НАЦПРОЕКТ\25-26 сентября ВСЕРОССИЙСКАЯ КОНФЕРЕНЦИЯ\P_20191022_150708.jpg"/>
          <p:cNvPicPr>
            <a:picLocks noChangeAspect="1" noChangeArrowheads="1"/>
          </p:cNvPicPr>
          <p:nvPr/>
        </p:nvPicPr>
        <p:blipFill>
          <a:blip r:embed="rId4" cstate="print"/>
          <a:srcRect t="15733" b="22744"/>
          <a:stretch>
            <a:fillRect/>
          </a:stretch>
        </p:blipFill>
        <p:spPr bwMode="auto">
          <a:xfrm>
            <a:off x="6721914" y="4365104"/>
            <a:ext cx="2106145" cy="2303597"/>
          </a:xfrm>
          <a:prstGeom prst="rect">
            <a:avLst/>
          </a:prstGeom>
          <a:noFill/>
        </p:spPr>
      </p:pic>
      <p:pic>
        <p:nvPicPr>
          <p:cNvPr id="4100" name="Picture 4" descr="C:\Users\user\Desktop\НАЦПРОЕКТ\25-26 сентября ВСЕРОССИЙСКАЯ КОНФЕРЕНЦИЯ\P_20191022_163841.jpg"/>
          <p:cNvPicPr>
            <a:picLocks noChangeAspect="1" noChangeArrowheads="1"/>
          </p:cNvPicPr>
          <p:nvPr/>
        </p:nvPicPr>
        <p:blipFill>
          <a:blip r:embed="rId5" cstate="print"/>
          <a:srcRect r="4752"/>
          <a:stretch>
            <a:fillRect/>
          </a:stretch>
        </p:blipFill>
        <p:spPr bwMode="auto">
          <a:xfrm>
            <a:off x="2714612" y="4357694"/>
            <a:ext cx="3816424" cy="2253831"/>
          </a:xfrm>
          <a:prstGeom prst="rect">
            <a:avLst/>
          </a:prstGeom>
          <a:noFill/>
        </p:spPr>
      </p:pic>
      <p:pic>
        <p:nvPicPr>
          <p:cNvPr id="4101" name="Picture 5" descr="C:\Users\user\Desktop\НАЦПРОЕКТ\25-26 сентября ВСЕРОССИЙСКАЯ КОНФЕРЕНЦИЯ\P_20191022_164034.jpg"/>
          <p:cNvPicPr>
            <a:picLocks noChangeAspect="1" noChangeArrowheads="1"/>
          </p:cNvPicPr>
          <p:nvPr/>
        </p:nvPicPr>
        <p:blipFill>
          <a:blip r:embed="rId6" cstate="print"/>
          <a:srcRect r="7692" b="8832"/>
          <a:stretch>
            <a:fillRect/>
          </a:stretch>
        </p:blipFill>
        <p:spPr bwMode="auto">
          <a:xfrm>
            <a:off x="571472" y="2571744"/>
            <a:ext cx="3071834" cy="1706575"/>
          </a:xfrm>
          <a:prstGeom prst="rect">
            <a:avLst/>
          </a:prstGeom>
          <a:noFill/>
        </p:spPr>
      </p:pic>
      <p:pic>
        <p:nvPicPr>
          <p:cNvPr id="13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571480"/>
            <a:ext cx="22791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357430"/>
            <a:ext cx="5781328" cy="1584176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Секция 5 «Роль воспитателя в педагогическом просвещении родителей»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Распределенный центр  консультирования родителей Подмосковья: новые технологические  решения»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Сорокина Вероника Александровна,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директор распределённого центра консультирования родителей Московской области</a:t>
            </a:r>
            <a:endParaRPr lang="ru-RU" sz="12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715008" y="1000108"/>
            <a:ext cx="2386608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 ноября 2019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5008" y="928670"/>
            <a:ext cx="300039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643570" y="571480"/>
            <a:ext cx="324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конференция </a:t>
            </a:r>
            <a:endParaRPr lang="ru-RU" dirty="0"/>
          </a:p>
        </p:txBody>
      </p:sp>
      <p:pic>
        <p:nvPicPr>
          <p:cNvPr id="5122" name="Picture 2" descr="C:\Users\user\Desktop\НАЦПРОЕКТ\25-26 сентября ВСЕРОССИЙСКАЯ КОНФЕРЕНЦИЯ\IMG-20190926-WA0057.jpg"/>
          <p:cNvPicPr>
            <a:picLocks noChangeAspect="1" noChangeArrowheads="1"/>
          </p:cNvPicPr>
          <p:nvPr/>
        </p:nvPicPr>
        <p:blipFill>
          <a:blip r:embed="rId2" cstate="print"/>
          <a:srcRect l="9413" t="14120" r="19987" b="22340"/>
          <a:stretch>
            <a:fillRect/>
          </a:stretch>
        </p:blipFill>
        <p:spPr bwMode="auto">
          <a:xfrm>
            <a:off x="642910" y="2357430"/>
            <a:ext cx="1872208" cy="22466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1428736"/>
            <a:ext cx="8191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Всероссийская конференция по дошкольному образованию в рамках заключительного этапа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Всероссийского профессионального конкурса «Воспитатель года России»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«Современный педагог дошкольного образования: составляющие успеха»</a:t>
            </a:r>
            <a:endParaRPr lang="ru-RU" sz="1400" dirty="0"/>
          </a:p>
        </p:txBody>
      </p:sp>
      <p:pic>
        <p:nvPicPr>
          <p:cNvPr id="5123" name="Picture 3" descr="C:\Users\user\Desktop\НАЦПРОЕКТ\25-26 сентября ВСЕРОССИЙСКАЯ КОНФЕРЕНЦИЯ\IMG-20191118-WA0068.jpg"/>
          <p:cNvPicPr>
            <a:picLocks noChangeAspect="1" noChangeArrowheads="1"/>
          </p:cNvPicPr>
          <p:nvPr/>
        </p:nvPicPr>
        <p:blipFill>
          <a:blip r:embed="rId3" cstate="print"/>
          <a:srcRect l="7876" t="7001" r="17297"/>
          <a:stretch>
            <a:fillRect/>
          </a:stretch>
        </p:blipFill>
        <p:spPr bwMode="auto">
          <a:xfrm>
            <a:off x="3571868" y="3857628"/>
            <a:ext cx="3816424" cy="26680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85852" y="571480"/>
            <a:ext cx="22791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1286045" cy="1826146"/>
          </a:xfrm>
          <a:prstGeom prst="rect">
            <a:avLst/>
          </a:prstGeom>
          <a:noFill/>
        </p:spPr>
      </p:pic>
      <p:pic>
        <p:nvPicPr>
          <p:cNvPr id="51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69160"/>
            <a:ext cx="1286045" cy="1826146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427984" y="908720"/>
            <a:ext cx="4459540" cy="205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55976" y="548680"/>
            <a:ext cx="46378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Информационная осведомленность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9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Буклет тройной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2448272" cy="1731058"/>
          </a:xfrm>
          <a:prstGeom prst="rect">
            <a:avLst/>
          </a:prstGeom>
          <a:noFill/>
        </p:spPr>
      </p:pic>
      <p:pic>
        <p:nvPicPr>
          <p:cNvPr id="1028" name="Picture 4" descr="C:\Users\user\Desktop\Буклет тройной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996952"/>
            <a:ext cx="2444220" cy="1728192"/>
          </a:xfrm>
          <a:prstGeom prst="rect">
            <a:avLst/>
          </a:prstGeom>
          <a:noFill/>
        </p:spPr>
      </p:pic>
      <p:pic>
        <p:nvPicPr>
          <p:cNvPr id="1029" name="Picture 5" descr="C:\Users\user\Desktop\НАЦПРОЕКТ\прзентации фото\Баннер2.jpg"/>
          <p:cNvPicPr>
            <a:picLocks noChangeAspect="1" noChangeArrowheads="1"/>
          </p:cNvPicPr>
          <p:nvPr/>
        </p:nvPicPr>
        <p:blipFill>
          <a:blip r:embed="rId6" cstate="print"/>
          <a:srcRect l="3042" r="5691"/>
          <a:stretch>
            <a:fillRect/>
          </a:stretch>
        </p:blipFill>
        <p:spPr bwMode="auto">
          <a:xfrm>
            <a:off x="251520" y="1538390"/>
            <a:ext cx="4968552" cy="1269741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5436096" y="1556792"/>
            <a:ext cx="345638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Баннеры Регионального центра консультирования на всех сайтах ДОО Подмосковья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80112" y="5301208"/>
            <a:ext cx="331236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5000  </a:t>
            </a:r>
            <a:r>
              <a:rPr lang="ru-RU" dirty="0" err="1" smtClean="0"/>
              <a:t>флаеров</a:t>
            </a:r>
            <a:r>
              <a:rPr lang="ru-RU" dirty="0" smtClean="0"/>
              <a:t>   для информирования населения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08104" y="3501008"/>
            <a:ext cx="331236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Более 3000 буклетов в центрах консультирования</a:t>
            </a:r>
            <a:endParaRPr lang="ru-RU" dirty="0"/>
          </a:p>
        </p:txBody>
      </p:sp>
      <p:pic>
        <p:nvPicPr>
          <p:cNvPr id="45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1286045" cy="1826146"/>
          </a:xfrm>
          <a:prstGeom prst="rect">
            <a:avLst/>
          </a:prstGeom>
          <a:noFill/>
        </p:spPr>
      </p:pic>
      <p:pic>
        <p:nvPicPr>
          <p:cNvPr id="46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869160"/>
            <a:ext cx="1286045" cy="1826146"/>
          </a:xfrm>
          <a:prstGeom prst="rect">
            <a:avLst/>
          </a:prstGeom>
          <a:noFill/>
        </p:spPr>
      </p:pic>
      <p:pic>
        <p:nvPicPr>
          <p:cNvPr id="47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1286045" cy="1826146"/>
          </a:xfrm>
          <a:prstGeom prst="rect">
            <a:avLst/>
          </a:prstGeom>
          <a:noFill/>
        </p:spPr>
      </p:pic>
      <p:pic>
        <p:nvPicPr>
          <p:cNvPr id="48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869160"/>
            <a:ext cx="1286045" cy="1826146"/>
          </a:xfrm>
          <a:prstGeom prst="rect">
            <a:avLst/>
          </a:prstGeom>
          <a:noFill/>
        </p:spPr>
      </p:pic>
      <p:pic>
        <p:nvPicPr>
          <p:cNvPr id="49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869160"/>
            <a:ext cx="1286045" cy="1826146"/>
          </a:xfrm>
          <a:prstGeom prst="rect">
            <a:avLst/>
          </a:prstGeom>
          <a:noFill/>
        </p:spPr>
      </p:pic>
      <p:pic>
        <p:nvPicPr>
          <p:cNvPr id="50" name="Picture 2" descr="C:\Users\user\Desktop\Флаер центра ппрактической психологии ГГТУ (ver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69160"/>
            <a:ext cx="1286045" cy="182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572000" y="1124744"/>
            <a:ext cx="4248597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192" y="404664"/>
            <a:ext cx="46378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Информационная осведомленность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в социальных сетях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АЦПРОЕКТ\скрины сайтов\доу 8 ногинс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838" b="12274"/>
          <a:stretch>
            <a:fillRect/>
          </a:stretch>
        </p:blipFill>
        <p:spPr bwMode="auto">
          <a:xfrm>
            <a:off x="179512" y="1556792"/>
            <a:ext cx="5040560" cy="2808312"/>
          </a:xfrm>
          <a:prstGeom prst="rect">
            <a:avLst/>
          </a:prstGeom>
          <a:noFill/>
        </p:spPr>
      </p:pic>
      <p:pic>
        <p:nvPicPr>
          <p:cNvPr id="5123" name="Picture 3" descr="C:\Users\user\Desktop\НАЦПРОЕКТ\скрины сайтов\доу 12 королев ггту.png"/>
          <p:cNvPicPr>
            <a:picLocks noChangeAspect="1" noChangeArrowheads="1"/>
          </p:cNvPicPr>
          <p:nvPr/>
        </p:nvPicPr>
        <p:blipFill>
          <a:blip r:embed="rId4" cstate="print"/>
          <a:srcRect l="20002" t="1501" r="23838" b="9934"/>
          <a:stretch>
            <a:fillRect/>
          </a:stretch>
        </p:blipFill>
        <p:spPr bwMode="auto">
          <a:xfrm>
            <a:off x="5292080" y="3356992"/>
            <a:ext cx="3744416" cy="3026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5220072" y="836613"/>
            <a:ext cx="3744541" cy="402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4942" y="142852"/>
            <a:ext cx="27975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Итоговые цифры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реализации проекта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pbs.twimg.com/media/Dm7SXEOX0AImmW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drug-alcohol-addiction-recovery.com/wp-content/uploads/2015/04/Alcoholism-Treatment-or-Rehabilit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drug-alcohol-addiction-recovery.com/wp-content/uploads/2015/04/Alcoholism-Treatment-or-Rehabilit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im0-tub-ru.yandex.net/i?id=085989bab143386cbae185e59c7a5b6b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im0-tub-ru.yandex.net/i?id=a5e58c372bf8306354392b3c32444b9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1628800"/>
            <a:ext cx="223224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419872" y="3573016"/>
            <a:ext cx="1836204" cy="11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6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     </a:t>
            </a:r>
            <a:endParaRPr lang="ru-RU" altLang="ru-RU" sz="4400" dirty="0" smtClean="0">
              <a:cs typeface="Times New Roman" pitchFamily="18" charset="0"/>
            </a:endParaRPr>
          </a:p>
        </p:txBody>
      </p:sp>
      <p:pic>
        <p:nvPicPr>
          <p:cNvPr id="1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928926" y="3357562"/>
            <a:ext cx="32403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20 500 услуг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244544" y="2899200"/>
            <a:ext cx="622898" cy="25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НАЦПРОЕКТ\прзентации фото\Банне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8678380" cy="2024112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071538" y="1500174"/>
            <a:ext cx="7143800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сентября – 15 декабря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16016" y="1052736"/>
            <a:ext cx="381317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4008" y="332656"/>
            <a:ext cx="36754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Технологическое решение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процесса консультирования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556792"/>
            <a:ext cx="9140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Шаг 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141277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 оставляет заявку на сайте «Счастливая семья»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http://cprmo.ggtu.ru/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где указывает свои контактные данные и выбирает консультанта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492896"/>
            <a:ext cx="9140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Шаг 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24208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личном кабинете системы консультант видит все направленные ему заявки, автоматически подгружаемые 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140968"/>
            <a:ext cx="9140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Шаг 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314096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 связывается с родителем. В случае принятия заявки назначает дату и время консультации.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38610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оказанной услуги консультант фиксирует в электронной форме, распечатывает.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861048"/>
            <a:ext cx="9140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Шаг 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581128"/>
            <a:ext cx="9140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Шаг 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45811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Заполненная форма подписывается обеими сторонами.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5301208"/>
            <a:ext cx="9140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Шаг 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508518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 дает оценку полученной консультации в электронном виде, которая автоматически сохраняется в системе недоступной для консультанта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860032" y="980629"/>
            <a:ext cx="4104581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752" y="571480"/>
            <a:ext cx="4071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Формы предоставления услуг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23528" y="1628800"/>
          <a:ext cx="832485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860032" y="980629"/>
            <a:ext cx="4104581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260648"/>
            <a:ext cx="403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Категории получателей услуг в 2019 году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395536" y="1340768"/>
          <a:ext cx="8352928" cy="50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860032" y="980629"/>
            <a:ext cx="4104581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0032" y="260648"/>
            <a:ext cx="403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Классификация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запросов  родителей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107504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860032" y="980629"/>
            <a:ext cx="4104581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752" y="571480"/>
            <a:ext cx="4071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Формы предоставления услуг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95536" y="1628800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632848" cy="151216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Внедрение высокотехнологичной модели оказания услуг психолого-педагогической, методической 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консультативной помощи родителям Подмосковья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92080" y="857232"/>
            <a:ext cx="33845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0072" y="404664"/>
            <a:ext cx="22733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Цель проекта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2" name="AutoShape 2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D:\Мои документы с D\Cестры\Вероника\f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566623" cy="2376264"/>
          </a:xfrm>
          <a:prstGeom prst="rect">
            <a:avLst/>
          </a:prstGeom>
          <a:noFill/>
        </p:spPr>
      </p:pic>
      <p:pic>
        <p:nvPicPr>
          <p:cNvPr id="15369" name="Picture 9" descr="D:\Мои документы с D\Cестры\Вероника\shutterstock_99499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3564549" cy="2376264"/>
          </a:xfrm>
          <a:prstGeom prst="rect">
            <a:avLst/>
          </a:prstGeom>
          <a:noFill/>
        </p:spPr>
      </p:pic>
      <p:pic>
        <p:nvPicPr>
          <p:cNvPr id="14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860032" y="980629"/>
            <a:ext cx="4104581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752" y="571480"/>
            <a:ext cx="4071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Оценка исполнения услуг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67544" y="1772816"/>
          <a:ext cx="832485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5220072" y="836613"/>
            <a:ext cx="3744541" cy="402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4942" y="428604"/>
            <a:ext cx="35012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Реализация  проекта 2020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pbs.twimg.com/media/Dm7SXEOX0AImmW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drug-alcohol-addiction-recovery.com/wp-content/uploads/2015/04/Alcoholism-Treatment-or-Rehabilit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drug-alcohol-addiction-recovery.com/wp-content/uploads/2015/04/Alcoholism-Treatment-or-Rehabilit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im0-tub-ru.yandex.net/i?id=085989bab143386cbae185e59c7a5b6b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im0-tub-ru.yandex.net/i?id=a5e58c372bf8306354392b3c32444b9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1628800"/>
            <a:ext cx="223224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419872" y="3573016"/>
            <a:ext cx="1836204" cy="11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6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     </a:t>
            </a:r>
            <a:endParaRPr lang="ru-RU" altLang="ru-RU" sz="4400" dirty="0" smtClean="0">
              <a:cs typeface="Times New Roman" pitchFamily="18" charset="0"/>
            </a:endParaRPr>
          </a:p>
        </p:txBody>
      </p:sp>
      <p:pic>
        <p:nvPicPr>
          <p:cNvPr id="17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928926" y="3357562"/>
            <a:ext cx="32403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40 000услуг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244544" y="2899200"/>
            <a:ext cx="622898" cy="25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НАЦПРОЕКТ\прзентации фото\Банне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8678380" cy="2024112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071538" y="1500174"/>
            <a:ext cx="7143800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февраля – 15 декабря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572000" y="836712"/>
            <a:ext cx="4104630" cy="205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1042" y="357166"/>
            <a:ext cx="44829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Распределенный центр 2020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ubic.us/wp-content/uploads/2017/01/shutterstock_99499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140968"/>
            <a:ext cx="273630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Консультативные центры на базе 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149080"/>
            <a:ext cx="273630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Центры ПМПК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9912" y="2492896"/>
            <a:ext cx="187220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2492896"/>
            <a:ext cx="1872208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67944" y="3068960"/>
            <a:ext cx="122413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60232" y="2996952"/>
            <a:ext cx="122413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67944" y="4077072"/>
            <a:ext cx="122413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60232" y="4005064"/>
            <a:ext cx="122413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5652120" y="3356992"/>
            <a:ext cx="720889" cy="40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652120" y="4293096"/>
            <a:ext cx="720889" cy="40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536" y="1556792"/>
            <a:ext cx="7920880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Существенное увеличение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зональных площадок консультирования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6021288"/>
            <a:ext cx="7920880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Значительно возрастет количество консультантов с 250 до 500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085184"/>
            <a:ext cx="273630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Центры сопровождения замещающих семей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67944" y="5085184"/>
            <a:ext cx="122413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60232" y="5013176"/>
            <a:ext cx="1224136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5796136" y="5229200"/>
            <a:ext cx="720889" cy="40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4211960" y="836613"/>
            <a:ext cx="4752653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9952" y="332656"/>
            <a:ext cx="4824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Ожидаемые результаты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8064896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территорий, охваченных консультативными услугами  за счет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активного использования ресурса новых консультативных пунктов</a:t>
            </a:r>
          </a:p>
          <a:p>
            <a:pPr algn="just">
              <a:buFont typeface="Wingdings" pitchFamily="2" charset="2"/>
              <a:buChar char="Ø"/>
            </a:pPr>
            <a:endParaRPr lang="ru-RU" sz="9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Консолидация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усилий зональных консультативных центров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 целью  обеспечения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эффективности предоставляемых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услуг</a:t>
            </a:r>
          </a:p>
          <a:p>
            <a:pPr algn="just"/>
            <a:endParaRPr lang="ru-RU" sz="1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Стандартизация  и оптимизация форм консультативной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помощи для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обеспечения качества услуг</a:t>
            </a:r>
          </a:p>
          <a:p>
            <a:pPr algn="just">
              <a:buFont typeface="Wingdings" pitchFamily="2" charset="2"/>
              <a:buChar char="Ø"/>
            </a:pPr>
            <a:endParaRPr lang="ru-RU" sz="105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Повышение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профессиональной компетенции специалистов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консультационных центров 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Усовершенствование технологической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базы проекта,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обеспечивающей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оперативное   предоставление услуг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Изучение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потребности родителей в консультативной помощи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64088" y="836712"/>
            <a:ext cx="352839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4088" y="404664"/>
            <a:ext cx="35108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Единый центр управления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060848"/>
            <a:ext cx="6624736" cy="790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Координационный центр – Университет (руководство,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–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4149080"/>
            <a:ext cx="5400600" cy="7903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7 зональных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объединениях региона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4586" y="5142071"/>
            <a:ext cx="3600400" cy="807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психолого-педагогической, методической и консультативной помощи  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0951" y="6021288"/>
            <a:ext cx="3664375" cy="578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консультативных пункта и центра на базе детских садов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6021288"/>
            <a:ext cx="381642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областных центров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 замещающих семей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МГОУ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157192"/>
            <a:ext cx="3203848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областной центр дошкольного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(ГГТУ)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62465" flipV="1">
            <a:off x="1014267" y="4886628"/>
            <a:ext cx="71545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174654" y="3970362"/>
            <a:ext cx="217486" cy="1428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1556792"/>
            <a:ext cx="6572296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РАСПРЕДЕЛЕННЫЙ ЦЕНТР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933992" flipV="1">
            <a:off x="3331605" y="5428940"/>
            <a:ext cx="10517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4626919" flipV="1">
            <a:off x="4234708" y="5430368"/>
            <a:ext cx="10499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63484">
            <a:off x="7054138" y="4836666"/>
            <a:ext cx="725341" cy="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3" name="Рисунок 7"/>
          <p:cNvPicPr>
            <a:picLocks noChangeAspect="1"/>
          </p:cNvPicPr>
          <p:nvPr/>
        </p:nvPicPr>
        <p:blipFill>
          <a:blip r:embed="rId3" cstate="print"/>
          <a:srcRect t="19427" r="4524" b="39291"/>
          <a:stretch>
            <a:fillRect/>
          </a:stretch>
        </p:blipFill>
        <p:spPr bwMode="auto">
          <a:xfrm>
            <a:off x="2555776" y="2852936"/>
            <a:ext cx="33153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427984" y="1124744"/>
            <a:ext cx="453662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5976" y="404664"/>
            <a:ext cx="4608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Центры  консультирования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родителей  детей раннего возраста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Рисунок 15" descr="moscow_oblast_region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340768"/>
            <a:ext cx="6177590" cy="50405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804248" y="5949280"/>
            <a:ext cx="172819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Коломна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МБДОУ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4, 15, 31, 50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1988840"/>
            <a:ext cx="158417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Ногинск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МБДОУ 8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8304" y="5085184"/>
            <a:ext cx="154868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Егорьевск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АДОУ 5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5733256"/>
            <a:ext cx="172819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Домодедово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МАДОУ 46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4725144"/>
            <a:ext cx="18722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Краснознаменск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МДОУ 1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8144" y="1340768"/>
            <a:ext cx="16196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Люберцы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МБДОУ 6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3861048"/>
            <a:ext cx="180020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Одинцово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МБДОУ 17, 23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92280" y="2636912"/>
            <a:ext cx="18722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Орехово-Зуево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МДОУ 1, 20, 25, ГГТУ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475656" y="3645024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267744" y="3717032"/>
            <a:ext cx="165618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139952" y="4581128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084168" y="4869160"/>
            <a:ext cx="8995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164288" y="4653136"/>
            <a:ext cx="8995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732240" y="2780928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940152" y="2276872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004048" y="1772816"/>
            <a:ext cx="8640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2915816" y="4437112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1187624" y="5589240"/>
            <a:ext cx="172819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Подольск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МБДОУ 2, 19, 20 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9512" y="2060848"/>
            <a:ext cx="172819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Реутов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МАДОУ 11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07704" y="2276872"/>
            <a:ext cx="331236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788024" y="908622"/>
            <a:ext cx="4176589" cy="9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016" y="188640"/>
            <a:ext cx="4176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Центры консультирования родителей детей с ОВЗ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Рисунок 15" descr="moscow_oblast_region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340768"/>
            <a:ext cx="6177590" cy="50405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07704" y="5949280"/>
            <a:ext cx="24482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Домодедово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Центр  ЦППМСП,  ДОУ 46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1700808"/>
            <a:ext cx="158417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Ивантеевка Центр ПМПК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5373216"/>
            <a:ext cx="154868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Егорьевск АДОУ 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7984" y="6021288"/>
            <a:ext cx="13681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Коломна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ДОУ 40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60232" y="2420888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Балашиха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ЦПМСП «Радуга»</a:t>
            </a:r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2204864"/>
            <a:ext cx="187220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Клин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ЦПМПК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860032" y="4941168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851920" y="4581128"/>
            <a:ext cx="115212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148064" y="2924944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1"/>
          </p:cNvCxnSpPr>
          <p:nvPr/>
        </p:nvCxnSpPr>
        <p:spPr>
          <a:xfrm flipH="1">
            <a:off x="5076056" y="1988840"/>
            <a:ext cx="136815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851920" y="1556792"/>
            <a:ext cx="116987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1" idx="1"/>
          </p:cNvCxnSpPr>
          <p:nvPr/>
        </p:nvCxnSpPr>
        <p:spPr>
          <a:xfrm flipH="1">
            <a:off x="5220072" y="3717032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7668344" y="3429000"/>
            <a:ext cx="13681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Дзержинский  ДОУ 9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72200" y="6021288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Воскресенск Центр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228184" y="4437112"/>
            <a:ext cx="57606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7020272" y="4653136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2" idx="3"/>
          </p:cNvCxnSpPr>
          <p:nvPr/>
        </p:nvCxnSpPr>
        <p:spPr>
          <a:xfrm>
            <a:off x="1979712" y="2492896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131840" y="1052736"/>
            <a:ext cx="154868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Королев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ДОУ 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31640" y="1412776"/>
            <a:ext cx="154868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Красноармейск ЦПМПК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699792" y="1988840"/>
            <a:ext cx="23042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1691680" y="3501008"/>
            <a:ext cx="26642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179512" y="3573016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Красногорск  центр «Созвездие»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9512" y="4581128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Одинцово МБДОУ 17, 21, 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1052736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Люберцы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ЦППМСП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5292080" y="1700808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1475656" y="4293096"/>
            <a:ext cx="3024336" cy="112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179512" y="5301208"/>
            <a:ext cx="172819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Подольск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ДОУ 15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411760" y="5085184"/>
            <a:ext cx="12606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Чехов ЦППМСП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3275856" y="472514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7452320" y="4653136"/>
            <a:ext cx="154868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Электросталь ЦПМСС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788024" y="908622"/>
            <a:ext cx="4176589" cy="9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016" y="188640"/>
            <a:ext cx="4176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Центры сопровождения замещающих семей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293669" y="417364"/>
            <a:ext cx="2207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Рисунок 15" descr="moscow_oblast_region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340768"/>
            <a:ext cx="6177590" cy="50405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236296" y="5229200"/>
            <a:ext cx="172819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Орехово-Зуевский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1340768"/>
            <a:ext cx="158417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Дмитровский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80312" y="2636912"/>
            <a:ext cx="154868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Люберецкий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6021288"/>
            <a:ext cx="172819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Ступинский 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4221088"/>
            <a:ext cx="1547664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Одинцовский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6176" y="1772816"/>
            <a:ext cx="187220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Ивантеевский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835696" y="3933056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0"/>
          </p:cNvCxnSpPr>
          <p:nvPr/>
        </p:nvCxnSpPr>
        <p:spPr>
          <a:xfrm flipV="1">
            <a:off x="4788024" y="5085184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516216" y="4077072"/>
            <a:ext cx="9716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076056" y="2996952"/>
            <a:ext cx="23397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716016" y="2276872"/>
            <a:ext cx="24482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31840" y="184482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1" idx="3"/>
          </p:cNvCxnSpPr>
          <p:nvPr/>
        </p:nvCxnSpPr>
        <p:spPr>
          <a:xfrm flipV="1">
            <a:off x="2987824" y="4437112"/>
            <a:ext cx="151216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1259632" y="5013176"/>
            <a:ext cx="17281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Подольский </a:t>
            </a:r>
          </a:p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71800" y="5445224"/>
            <a:ext cx="158417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Серпуховской</a:t>
            </a:r>
            <a:endPara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3563888" y="50851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4572000" y="836613"/>
            <a:ext cx="4392613" cy="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9992" y="332656"/>
            <a:ext cx="44864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потенциал РЦ в 2019 году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2420888"/>
            <a:ext cx="302433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Педагоги -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90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3284984"/>
            <a:ext cx="30963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Учителя- логопеды -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33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2420888"/>
            <a:ext cx="302433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Педагоги-психологи -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68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3284984"/>
            <a:ext cx="30963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Дефектологи -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32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4149080"/>
            <a:ext cx="3096344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Социальные педагоги -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832" y="1484784"/>
            <a:ext cx="4680520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Кандидаты педагогических и психологических  наук -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17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1844824"/>
            <a:ext cx="185738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Консультанты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4149080"/>
            <a:ext cx="309634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Консультанты центра замещающих семей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2852936"/>
            <a:ext cx="2071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консультантов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250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95736" y="1484784"/>
            <a:ext cx="0" cy="31683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259632" y="404664"/>
            <a:ext cx="22791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229200"/>
            <a:ext cx="8568952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Повышение квалификации  специалистов проекта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(МПГУ – 7 % консультантов, ГГТУ – 93 % )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736" y="1428736"/>
            <a:ext cx="7934106" cy="1008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«Развитие сети консультационных центров и создание региональных ресурсных консультационных центров помощи родителям (законным представителям» с детьми дошкольного возраста, в том числе от 0 до 3 лет: действующие модели, межведомственное взаимодействие и социальное партнёрство»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500694" y="620688"/>
            <a:ext cx="3175762" cy="2223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500694" y="714356"/>
            <a:ext cx="2376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25-26 сентября 2019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64318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Новые технологические решения регионального проекта </a:t>
            </a:r>
          </a:p>
          <a:p>
            <a:pPr lvl="0"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«Поддержка семей, имеющих детей»: Региональный распределённый центр консультирования родителей Московской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350043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Яковлева </a:t>
            </a:r>
            <a:r>
              <a:rPr lang="ru-RU" sz="1200" b="1" i="1" dirty="0" err="1" smtClean="0"/>
              <a:t>Элина</a:t>
            </a:r>
            <a:r>
              <a:rPr lang="ru-RU" sz="1200" b="1" i="1" dirty="0" smtClean="0"/>
              <a:t> Николаевна</a:t>
            </a:r>
            <a:r>
              <a:rPr lang="ru-RU" sz="1200" i="1" dirty="0" smtClean="0"/>
              <a:t>, к.ф.н., доцент, проректор по научной работе ГОУ ВО МО «Государственный гуманитарно-технологический университет»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14290"/>
            <a:ext cx="324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конференция </a:t>
            </a:r>
            <a:endParaRPr lang="ru-RU" dirty="0"/>
          </a:p>
        </p:txBody>
      </p:sp>
      <p:pic>
        <p:nvPicPr>
          <p:cNvPr id="1026" name="Picture 2" descr="C:\Users\user\Desktop\НАЦПРОЕКТ\25-26 сентября ВСЕРОССИЙСКАЯ КОНФЕРЕНЦИЯ\P_20190925_110134.jpg"/>
          <p:cNvPicPr>
            <a:picLocks noChangeAspect="1" noChangeArrowheads="1"/>
          </p:cNvPicPr>
          <p:nvPr/>
        </p:nvPicPr>
        <p:blipFill>
          <a:blip r:embed="rId3" cstate="print"/>
          <a:srcRect l="6289" t="5590" r="9863"/>
          <a:stretch>
            <a:fillRect/>
          </a:stretch>
        </p:blipFill>
        <p:spPr bwMode="auto">
          <a:xfrm>
            <a:off x="1000100" y="2571744"/>
            <a:ext cx="2736304" cy="1733048"/>
          </a:xfrm>
          <a:prstGeom prst="rect">
            <a:avLst/>
          </a:prstGeom>
          <a:noFill/>
        </p:spPr>
      </p:pic>
      <p:pic>
        <p:nvPicPr>
          <p:cNvPr id="1027" name="Picture 3" descr="C:\Users\user\Desktop\НАЦПРОЕКТ\25-26 сентября ВСЕРОССИЙСКАЯ КОНФЕРЕНЦИЯ\P_20190925_110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97152"/>
            <a:ext cx="2432270" cy="1368152"/>
          </a:xfrm>
          <a:prstGeom prst="rect">
            <a:avLst/>
          </a:prstGeom>
          <a:noFill/>
        </p:spPr>
      </p:pic>
      <p:pic>
        <p:nvPicPr>
          <p:cNvPr id="1028" name="Picture 4" descr="C:\Users\user\Desktop\НАЦПРОЕКТ\25-26 сентября ВСЕРОССИЙСКАЯ КОНФЕРЕНЦИЯ\P_20190926_111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53137"/>
            <a:ext cx="2560284" cy="1440160"/>
          </a:xfrm>
          <a:prstGeom prst="rect">
            <a:avLst/>
          </a:prstGeom>
          <a:noFill/>
        </p:spPr>
      </p:pic>
      <p:pic>
        <p:nvPicPr>
          <p:cNvPr id="1029" name="Picture 5" descr="C:\Users\user\Desktop\НАЦПРОЕКТ\25-26 сентября ВСЕРОССИЙСКАЯ КОНФЕРЕНЦИЯ\IMG-20190926-WA0037.jpg"/>
          <p:cNvPicPr>
            <a:picLocks noChangeAspect="1" noChangeArrowheads="1"/>
          </p:cNvPicPr>
          <p:nvPr/>
        </p:nvPicPr>
        <p:blipFill>
          <a:blip r:embed="rId6" cstate="print"/>
          <a:srcRect t="21149" b="19373"/>
          <a:stretch>
            <a:fillRect/>
          </a:stretch>
        </p:blipFill>
        <p:spPr bwMode="auto">
          <a:xfrm>
            <a:off x="3563888" y="4581128"/>
            <a:ext cx="2376264" cy="1884496"/>
          </a:xfrm>
          <a:prstGeom prst="rect">
            <a:avLst/>
          </a:prstGeom>
          <a:noFill/>
        </p:spPr>
      </p:pic>
      <p:pic>
        <p:nvPicPr>
          <p:cNvPr id="14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285852" y="571480"/>
            <a:ext cx="22791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071678"/>
            <a:ext cx="5357850" cy="1008112"/>
          </a:xfrm>
        </p:spPr>
        <p:txBody>
          <a:bodyPr>
            <a:normAutofit/>
          </a:bodyPr>
          <a:lstStyle/>
          <a:p>
            <a:pPr marL="4763" indent="14288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Распределенный центр - цифровой единый центр управления: основы создания, функционал, специфика деятельности</a:t>
            </a:r>
          </a:p>
          <a:p>
            <a:pPr marL="0" indent="0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Сорокина Вероника Александровна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директор распределённого центра консультирования родителей Московской области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СЕКЦИЯ 3</a:t>
            </a:r>
            <a:r>
              <a:rPr lang="ru-RU" sz="1200" b="1" dirty="0" smtClean="0"/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Региональный ресурсный консультационный центр по оказанию психолого-педагогической, диагностической и консультативной помощи родителям (законным представителям)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детьми от 0 до 3 лет: организация работы, направления деятельности, результаты и перспективы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43570" y="714356"/>
            <a:ext cx="2376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25-26 сентября 2019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572132" y="620688"/>
            <a:ext cx="3104324" cy="2223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7158" y="3643314"/>
            <a:ext cx="5223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Системный подход к консультированию родителей детей раннего возраста (из опыта работы распределённого центра консультирования родителей Московской области)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Зеленкова Татьяна Владимировна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кандидат психологических наук, доцент ГГТУ;</a:t>
            </a:r>
          </a:p>
          <a:p>
            <a:pPr algn="just"/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Коробицина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Марина Николаевна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заведующий МБДОУ детский сад № 8 «Василёк» комбинированного вида (г. Ногинск, Московская область)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214950"/>
            <a:ext cx="560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Организация психолого-педагогического консультирования родителей,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воспитывающих ребёнка с ОВЗ в условиях Распределённого центра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Селезнёва Елена Владимировна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кандидат педагогических наук, доцент ГГТУ, зам. Директора Распределённого центра консультирования родителей Московской области;</a:t>
            </a:r>
          </a:p>
          <a:p>
            <a:pPr algn="just"/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Олту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Снежана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Павловна,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заведующий МБДОУ комбинированного вида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«Детский сад № 9 «Созвездие» (г.о. Дзержинский, Московская область)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АЦПРОЕКТ\25-26 сентября ВСЕРОССИЙСКАЯ КОНФЕРЕНЦИЯ\P_20190926_11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86124"/>
            <a:ext cx="3226407" cy="1814854"/>
          </a:xfrm>
          <a:prstGeom prst="rect">
            <a:avLst/>
          </a:prstGeom>
          <a:noFill/>
        </p:spPr>
      </p:pic>
      <p:pic>
        <p:nvPicPr>
          <p:cNvPr id="2052" name="Picture 4" descr="C:\Users\user\Desktop\НАЦПРОЕКТ\25-26 сентября ВСЕРОССИЙСКАЯ КОНФЕРЕНЦИЯ\P_20190926_120217.jpg"/>
          <p:cNvPicPr>
            <a:picLocks noChangeAspect="1" noChangeArrowheads="1"/>
          </p:cNvPicPr>
          <p:nvPr/>
        </p:nvPicPr>
        <p:blipFill>
          <a:blip r:embed="rId3" cstate="print"/>
          <a:srcRect t="13953" r="11706"/>
          <a:stretch>
            <a:fillRect/>
          </a:stretch>
        </p:blipFill>
        <p:spPr bwMode="auto">
          <a:xfrm>
            <a:off x="428596" y="5143512"/>
            <a:ext cx="2714931" cy="1488282"/>
          </a:xfrm>
          <a:prstGeom prst="rect">
            <a:avLst/>
          </a:prstGeom>
          <a:noFill/>
        </p:spPr>
      </p:pic>
      <p:pic>
        <p:nvPicPr>
          <p:cNvPr id="2053" name="Picture 5" descr="C:\Users\user\Desktop\НАЦПРОЕКТ\25-26 сентября ВСЕРОССИЙСКАЯ КОНФЕРЕНЦИЯ\IMG-20190926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28802"/>
            <a:ext cx="2944327" cy="16561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00694" y="285728"/>
            <a:ext cx="324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конференция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357290" y="500042"/>
            <a:ext cx="22791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область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2" descr="\\192.168.3.75\staff\Media\Сторонние логотипы\Герб московской области.ru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97014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1020</Words>
  <Application>Microsoft Office PowerPoint</Application>
  <PresentationFormat>Экран (4:3)</PresentationFormat>
  <Paragraphs>263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Региональный  распределенный центр консультирования родителей 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СЕКЦИЯ 3. Региональный ресурсный консультационный центр по оказанию психолого-педагогической, диагностической и консультативной помощи родителям (законным представителям)  с детьми от 0 до 3 лет: организация работы, направления деятельности, результаты и перспективы</vt:lpstr>
      <vt:lpstr>III Всероссийская конференция по вопросам семейного воспитания  и родительского просвещения «Школа одаренных родителей» </vt:lpstr>
      <vt:lpstr>18 ноября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 распределенный центр консультирования родителей  Московской области</dc:title>
  <dc:creator>user</dc:creator>
  <cp:lastModifiedBy>User</cp:lastModifiedBy>
  <cp:revision>45</cp:revision>
  <dcterms:created xsi:type="dcterms:W3CDTF">2019-12-05T11:37:50Z</dcterms:created>
  <dcterms:modified xsi:type="dcterms:W3CDTF">2022-02-07T13:00:58Z</dcterms:modified>
</cp:coreProperties>
</file>